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  <p:sldMasterId id="2147483651" r:id="rId2"/>
  </p:sldMasterIdLst>
  <p:notesMasterIdLst>
    <p:notesMasterId r:id="rId6"/>
  </p:notesMasterIdLst>
  <p:handoutMasterIdLst>
    <p:handoutMasterId r:id="rId7"/>
  </p:handoutMasterIdLst>
  <p:sldIdLst>
    <p:sldId id="305" r:id="rId3"/>
    <p:sldId id="309" r:id="rId4"/>
    <p:sldId id="307" r:id="rId5"/>
  </p:sldIdLst>
  <p:sldSz cx="6858000" cy="9906000" type="A4"/>
  <p:notesSz cx="6797675" cy="9928225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orient="horz" pos="1057">
          <p15:clr>
            <a:srgbClr val="A4A3A4"/>
          </p15:clr>
        </p15:guide>
        <p15:guide id="3" pos="2151">
          <p15:clr>
            <a:srgbClr val="A4A3A4"/>
          </p15:clr>
        </p15:guide>
        <p15:guide id="4" pos="152">
          <p15:clr>
            <a:srgbClr val="A4A3A4"/>
          </p15:clr>
        </p15:guide>
        <p15:guide id="5" pos="4150">
          <p15:clr>
            <a:srgbClr val="A4A3A4"/>
          </p15:clr>
        </p15:guide>
        <p15:guide id="6" pos="400">
          <p15:clr>
            <a:srgbClr val="A4A3A4"/>
          </p15:clr>
        </p15:guide>
        <p15:guide id="7" pos="2432">
          <p15:clr>
            <a:srgbClr val="A4A3A4"/>
          </p15:clr>
        </p15:guide>
        <p15:guide id="8" pos="9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Arteche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6600"/>
    <a:srgbClr val="66FF33"/>
    <a:srgbClr val="F20062"/>
    <a:srgbClr val="FE0067"/>
    <a:srgbClr val="006666"/>
    <a:srgbClr val="B9FFFF"/>
    <a:srgbClr val="B7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7" autoAdjust="0"/>
    <p:restoredTop sz="94118" autoAdjust="0"/>
  </p:normalViewPr>
  <p:slideViewPr>
    <p:cSldViewPr snapToGrid="0">
      <p:cViewPr varScale="1">
        <p:scale>
          <a:sx n="48" d="100"/>
          <a:sy n="48" d="100"/>
        </p:scale>
        <p:origin x="1949" y="72"/>
      </p:cViewPr>
      <p:guideLst>
        <p:guide orient="horz" pos="3111"/>
        <p:guide orient="horz" pos="1057"/>
        <p:guide pos="2151"/>
        <p:guide pos="152"/>
        <p:guide pos="4150"/>
        <p:guide pos="400"/>
        <p:guide pos="2432"/>
        <p:guide pos="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92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0C8A08-FE8B-40DA-A0E8-A8F5DCFFF34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73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79" rIns="91558" bIns="45779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79" rIns="91558" bIns="45779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1375" y="744538"/>
            <a:ext cx="25749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79" rIns="91558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79" rIns="91558" bIns="45779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8" tIns="45779" rIns="91558" bIns="45779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480D8B-AF31-4480-85FB-EAC6288C938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69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cs typeface="Arial" charset="0"/>
            </a:endParaRPr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fld id="{8AA255B1-5653-4C9B-BC23-FA15EB02F8D8}" type="slidenum">
              <a:rPr lang="fr-FR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fr-FR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6579"/>
            <a:ext cx="5829300" cy="212407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13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36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18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33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71500" y="396876"/>
            <a:ext cx="6172200" cy="845185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56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3076579"/>
            <a:ext cx="5829300" cy="212407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613413"/>
            <a:ext cx="4800600" cy="25320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E1C0-F54F-4253-904D-3E20B77A278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21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16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88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52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07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73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5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5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45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48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76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813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13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3713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867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686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66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876"/>
            <a:ext cx="1543050" cy="84518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876"/>
            <a:ext cx="4476750" cy="84518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40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6365888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4198952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6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311402"/>
            <a:ext cx="3009900" cy="65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52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740"/>
            <a:ext cx="3030538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5" y="2217740"/>
            <a:ext cx="3030537" cy="923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5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13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02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06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3713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3713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172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85824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" y="9020175"/>
            <a:ext cx="1600200" cy="688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83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1030" name="Picture 14" descr="C:\Users\cbonarge\Pictures\RTEmagicC_logo-Cegos_Quadri_01_txdam203_2b4039_jpg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93154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1266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9291638"/>
            <a:ext cx="701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  <p:sldLayoutId id="21474860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37" r:id="rId2"/>
    <p:sldLayoutId id="2147486038" r:id="rId3"/>
    <p:sldLayoutId id="2147486039" r:id="rId4"/>
    <p:sldLayoutId id="2147486040" r:id="rId5"/>
    <p:sldLayoutId id="2147486041" r:id="rId6"/>
    <p:sldLayoutId id="2147486042" r:id="rId7"/>
    <p:sldLayoutId id="2147486043" r:id="rId8"/>
    <p:sldLayoutId id="2147486044" r:id="rId9"/>
    <p:sldLayoutId id="2147486045" r:id="rId10"/>
    <p:sldLayoutId id="2147486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ndir un rectangle avec un coin diagonal 22"/>
          <p:cNvSpPr/>
          <p:nvPr/>
        </p:nvSpPr>
        <p:spPr>
          <a:xfrm>
            <a:off x="344488" y="2205038"/>
            <a:ext cx="6267450" cy="142398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84" tIns="45595" rIns="91184" bIns="45595" anchor="ctr"/>
          <a:lstStyle/>
          <a:p>
            <a:pPr algn="ctr" defTabSz="911929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387" name="AutoShape 14"/>
          <p:cNvSpPr>
            <a:spLocks noChangeArrowheads="1"/>
          </p:cNvSpPr>
          <p:nvPr/>
        </p:nvSpPr>
        <p:spPr bwMode="auto">
          <a:xfrm>
            <a:off x="334963" y="2178050"/>
            <a:ext cx="3057525" cy="1737840"/>
          </a:xfrm>
          <a:prstGeom prst="roundRect">
            <a:avLst>
              <a:gd name="adj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951" tIns="45595" rIns="0" bIns="45595">
            <a:spAutoFit/>
          </a:bodyPr>
          <a:lstStyle/>
          <a:p>
            <a:pPr defTabSz="911225" eaLnBrk="0" hangingPunct="0">
              <a:spcAft>
                <a:spcPts val="600"/>
              </a:spcAft>
            </a:pP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Cible : </a:t>
            </a:r>
            <a:r>
              <a:rPr lang="fr-FR" sz="1000" dirty="0">
                <a:latin typeface="Helvetica" pitchFamily="34" charset="0"/>
              </a:rPr>
              <a:t>2100 Employés commerciaux des rayons à services : </a:t>
            </a:r>
            <a:r>
              <a:rPr lang="fr-FR" sz="1000" dirty="0" smtClean="0">
                <a:latin typeface="Helvetica" pitchFamily="34" charset="0"/>
              </a:rPr>
              <a:t>Boucherie</a:t>
            </a:r>
            <a:r>
              <a:rPr lang="fr-FR" sz="1000" dirty="0">
                <a:latin typeface="Helvetica" pitchFamily="34" charset="0"/>
              </a:rPr>
              <a:t>, Boulangerie, Charcuterie, Fromage, Fruits et Légumes, Poisson, dans les 300 Monoprix de France</a:t>
            </a:r>
            <a:endParaRPr lang="fr-FR" sz="700" dirty="0">
              <a:latin typeface="Helvetica" pitchFamily="34" charset="0"/>
            </a:endParaRPr>
          </a:p>
          <a:p>
            <a:pPr defTabSz="911225" eaLnBrk="0" hangingPunct="0">
              <a:spcAft>
                <a:spcPts val="600"/>
              </a:spcAft>
            </a:pP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Langue</a:t>
            </a:r>
            <a:r>
              <a:rPr lang="fr-FR" sz="1000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: </a:t>
            </a:r>
            <a:r>
              <a:rPr lang="fr-FR" sz="1000" dirty="0" smtClean="0">
                <a:latin typeface="Helvetica" pitchFamily="34" charset="0"/>
              </a:rPr>
              <a:t>français</a:t>
            </a:r>
            <a:endParaRPr lang="fr-FR" sz="1000" b="1" dirty="0">
              <a:solidFill>
                <a:srgbClr val="FF6600"/>
              </a:solidFill>
              <a:latin typeface="Helvetica" pitchFamily="34" charset="0"/>
            </a:endParaRPr>
          </a:p>
          <a:p>
            <a:pPr defTabSz="911225" eaLnBrk="0" hangingPunct="0">
              <a:spcAft>
                <a:spcPts val="600"/>
              </a:spcAft>
            </a:pP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Accès : </a:t>
            </a:r>
            <a:r>
              <a:rPr lang="fr-FR" sz="1050" dirty="0" smtClean="0">
                <a:latin typeface="Helvetica" pitchFamily="34" charset="0"/>
              </a:rPr>
              <a:t>PC, tablette &amp; smartphone</a:t>
            </a:r>
            <a:endParaRPr lang="fr-FR" dirty="0" smtClean="0">
              <a:latin typeface="Helvetica" pitchFamily="34" charset="0"/>
            </a:endParaRPr>
          </a:p>
          <a:p>
            <a:pPr defTabSz="911225" eaLnBrk="0" hangingPunct="0">
              <a:spcAft>
                <a:spcPts val="600"/>
              </a:spcAft>
            </a:pPr>
            <a:endParaRPr lang="fr-FR" sz="100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4101" name="Text Box 36"/>
          <p:cNvSpPr txBox="1">
            <a:spLocks noChangeArrowheads="1"/>
          </p:cNvSpPr>
          <p:nvPr/>
        </p:nvSpPr>
        <p:spPr bwMode="auto">
          <a:xfrm>
            <a:off x="317499" y="3841433"/>
            <a:ext cx="6284913" cy="34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4" tIns="45595" rIns="91184" bIns="45595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911929">
              <a:spcAft>
                <a:spcPts val="600"/>
              </a:spcAft>
              <a:defRPr/>
            </a:pP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Enjeux - contexte - contraintes spécifiques :</a:t>
            </a:r>
            <a:endParaRPr lang="fr-FR" sz="900" dirty="0" smtClean="0">
              <a:solidFill>
                <a:srgbClr val="FF6600"/>
              </a:solidFill>
              <a:latin typeface="Helvetica" pitchFamily="34" charset="0"/>
            </a:endParaRPr>
          </a:p>
          <a:p>
            <a:pPr marL="171450" indent="-171450" defTabSz="911929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 smtClean="0">
                <a:latin typeface="Helvetica" pitchFamily="34" charset="0"/>
              </a:rPr>
              <a:t>Contexte :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De nombreuses ouvertures de magasins en propre comme en affiliés : 65 magasins depuis le 01/01/2014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Développement du e-commerce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Mise en place de la Démarche Client, au centre de la stratégie du groupe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Tous les collaborateurs sont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</a:rPr>
              <a:t>sensibilisés au e-learning grâce à la formation obligatoire sur l’hygiène alimentaire, à réaliser tous les ans et existante depuis 5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ans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fr-FR" sz="900" dirty="0" smtClean="0">
              <a:solidFill>
                <a:prstClr val="black"/>
              </a:solidFill>
              <a:latin typeface="Helvetica" pitchFamily="34" charset="0"/>
            </a:endParaRPr>
          </a:p>
          <a:p>
            <a:pPr marL="171450" indent="-171450" defTabSz="911929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 smtClean="0">
                <a:latin typeface="Helvetica" pitchFamily="34" charset="0"/>
              </a:rPr>
              <a:t>Enjeux :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Développer notre différenciation dans nos 6 rayons à service (Boucherie, Boulangerie, Charcuterie, Fromage, Fruits et Légumes et Poisson) et appliquer au mieux les messages de la Démarche Client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« </a:t>
            </a:r>
            <a:r>
              <a:rPr lang="fr-FR" sz="900" i="1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Garantir que, pour chaque Client, chaque rencontre, en ligne ou en magasin, est une expérience conviviale et relationnelle incomparable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» à travers un état d’esprit commun pour les 20 000 collaborateurs, des actions et attitudes bien définies et des moments clés, en magasin comme au siège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endParaRPr lang="fr-FR" sz="900" dirty="0" smtClean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  <a:p>
            <a:pPr marL="180975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 smtClean="0">
                <a:latin typeface="Helvetica" pitchFamily="34" charset="0"/>
              </a:rPr>
              <a:t>Contraintes spécifiques : 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Les nombreuses ouvertures de magasin impliquent de former rapidement les nouveaux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</a:rPr>
              <a:t>collaborateurs qui sont de moins en moins facilement mobilisables à l'extérieur des points de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vente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La relation client est une priorité, or les collaborateurs des rayons à services n’ont pas les connaissances et compétences nécessaires pour développer cette expertise rapidement et massivement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</a:rPr>
              <a:t>Nos experts internes, les Moniteurs Métiers, doivent monter en compétence pour porter ce changement, notamment sur la relation client</a:t>
            </a:r>
          </a:p>
        </p:txBody>
      </p:sp>
      <p:sp>
        <p:nvSpPr>
          <p:cNvPr id="36" name="Titre 35"/>
          <p:cNvSpPr>
            <a:spLocks noGrp="1"/>
          </p:cNvSpPr>
          <p:nvPr>
            <p:ph type="title"/>
          </p:nvPr>
        </p:nvSpPr>
        <p:spPr>
          <a:xfrm>
            <a:off x="696913" y="1136650"/>
            <a:ext cx="5905500" cy="569913"/>
          </a:xfrm>
        </p:spPr>
        <p:txBody>
          <a:bodyPr/>
          <a:lstStyle/>
          <a:p>
            <a:pPr>
              <a:defRPr/>
            </a:pPr>
            <a:r>
              <a:rPr lang="fr-FR" sz="1800" b="1" dirty="0">
                <a:solidFill>
                  <a:srgbClr val="006699"/>
                </a:solidFill>
                <a:latin typeface="Helvetica" pitchFamily="34" charset="0"/>
                <a:cs typeface="Arial" charset="0"/>
              </a:rPr>
              <a:t>« Chaque relation client est unique. Ça tombe bien, vous aussi » </a:t>
            </a:r>
            <a:endParaRPr lang="fr-FR" sz="1800" b="1" kern="1200" dirty="0">
              <a:solidFill>
                <a:srgbClr val="FF6600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344488" y="3846194"/>
            <a:ext cx="6257925" cy="3436581"/>
          </a:xfrm>
          <a:prstGeom prst="round2DiagRect">
            <a:avLst/>
          </a:prstGeom>
          <a:noFill/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84" tIns="45595" rIns="91184" bIns="45595" anchor="ctr"/>
          <a:lstStyle/>
          <a:p>
            <a:pPr algn="ctr" defTabSz="911929">
              <a:defRPr/>
            </a:pPr>
            <a:r>
              <a:rPr lang="fr-FR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106" name="Text Box 36"/>
          <p:cNvSpPr txBox="1">
            <a:spLocks noChangeArrowheads="1"/>
          </p:cNvSpPr>
          <p:nvPr/>
        </p:nvSpPr>
        <p:spPr bwMode="auto">
          <a:xfrm>
            <a:off x="342900" y="7527290"/>
            <a:ext cx="6259512" cy="151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4" tIns="45595" rIns="91184" bIns="45595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911929">
              <a:spcAft>
                <a:spcPts val="600"/>
              </a:spcAft>
              <a:defRPr/>
            </a:pP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Objectifs pédagogiques et opérationnels :</a:t>
            </a:r>
            <a:endParaRPr lang="fr-FR" sz="1000" dirty="0" smtClean="0">
              <a:solidFill>
                <a:prstClr val="black"/>
              </a:solidFill>
              <a:latin typeface="Helvetica" pitchFamily="34" charset="0"/>
            </a:endParaRPr>
          </a:p>
          <a:p>
            <a:pPr marL="170946" indent="-170946" defTabSz="911813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Le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projet devra permettre aux collaborateurs de :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Maîtriser les principaux produits et la structure des rayons à services 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Développer et entretenir une relation client différenciante</a:t>
            </a:r>
          </a:p>
          <a:p>
            <a:pPr marL="170946" indent="-170946" defTabSz="911813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Le projet devra permettre aux Moniteurs Métiers de :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Formaliser et partager leur connaissance produit</a:t>
            </a:r>
          </a:p>
          <a:p>
            <a:pPr marL="530225" lvl="1" indent="-169863" defTabSz="911929">
              <a:spcAft>
                <a:spcPts val="1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Animer les formations relation client selon une trame commune partageant les messages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Helvetica" pitchFamily="34" charset="0"/>
              </a:rPr>
              <a:t>stratégiques</a:t>
            </a:r>
          </a:p>
          <a:p>
            <a:pPr marL="170946" lvl="1" indent="-170946" defTabSz="911813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Objectifs opérationnels :  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créer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du flux client en magasin, augmenter la valeur du chiffre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d’affaires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en rayon à service et développer et entretenir la fidélité de nos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clients</a:t>
            </a:r>
            <a:endParaRPr lang="fr-FR" sz="900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352425" y="7489190"/>
            <a:ext cx="6267450" cy="1664335"/>
          </a:xfrm>
          <a:prstGeom prst="round2DiagRect">
            <a:avLst/>
          </a:prstGeom>
          <a:noFill/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84" tIns="45595" rIns="91184" bIns="45595" anchor="ctr"/>
          <a:lstStyle/>
          <a:p>
            <a:pPr algn="ctr" defTabSz="911929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393" name="AutoShape 14"/>
          <p:cNvSpPr>
            <a:spLocks noChangeArrowheads="1"/>
          </p:cNvSpPr>
          <p:nvPr/>
        </p:nvSpPr>
        <p:spPr bwMode="auto">
          <a:xfrm>
            <a:off x="3363913" y="2306638"/>
            <a:ext cx="3257550" cy="1289867"/>
          </a:xfrm>
          <a:prstGeom prst="roundRect">
            <a:avLst>
              <a:gd name="adj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951" tIns="45595" rIns="0" bIns="45595">
            <a:spAutoFit/>
          </a:bodyPr>
          <a:lstStyle/>
          <a:p>
            <a:pPr defTabSz="911225" eaLnBrk="0" hangingPunct="0">
              <a:spcAft>
                <a:spcPts val="1200"/>
              </a:spcAft>
            </a:pP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Conception du dispositif :</a:t>
            </a:r>
            <a:r>
              <a:rPr lang="fr-FR" sz="1000" b="1" dirty="0">
                <a:solidFill>
                  <a:srgbClr val="FF6600"/>
                </a:solidFill>
                <a:latin typeface="Helvetica" pitchFamily="34" charset="0"/>
              </a:rPr>
              <a:t> </a:t>
            </a:r>
            <a:r>
              <a:rPr lang="fr-FR" sz="1000" dirty="0" smtClean="0">
                <a:latin typeface="Helvetica" pitchFamily="34" charset="0"/>
              </a:rPr>
              <a:t>6 mois pour le 1</a:t>
            </a:r>
            <a:r>
              <a:rPr lang="fr-FR" sz="1000" baseline="30000" dirty="0" smtClean="0">
                <a:latin typeface="Helvetica" pitchFamily="34" charset="0"/>
              </a:rPr>
              <a:t>er</a:t>
            </a:r>
            <a:r>
              <a:rPr lang="fr-FR" sz="1000" dirty="0" smtClean="0">
                <a:latin typeface="Helvetica" pitchFamily="34" charset="0"/>
              </a:rPr>
              <a:t> livrable</a:t>
            </a:r>
          </a:p>
          <a:p>
            <a:pPr defTabSz="911225" eaLnBrk="0" hangingPunct="0">
              <a:spcAft>
                <a:spcPts val="1200"/>
              </a:spcAft>
            </a:pP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Lancement </a:t>
            </a: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de la formation : </a:t>
            </a:r>
            <a:r>
              <a:rPr lang="fr-FR" sz="1000" dirty="0" smtClean="0">
                <a:latin typeface="Helvetica" pitchFamily="34" charset="0"/>
              </a:rPr>
              <a:t>septembre 2014</a:t>
            </a:r>
            <a:endParaRPr lang="fr-FR" sz="700" dirty="0">
              <a:latin typeface="Helvetica" pitchFamily="34" charset="0"/>
            </a:endParaRPr>
          </a:p>
          <a:p>
            <a:pPr defTabSz="911225" eaLnBrk="0" hangingPunct="0">
              <a:spcAft>
                <a:spcPts val="1200"/>
              </a:spcAft>
            </a:pP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Budget : </a:t>
            </a: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 </a:t>
            </a:r>
            <a:r>
              <a:rPr lang="fr-FR" sz="1000" dirty="0" smtClean="0">
                <a:latin typeface="Helvetica" pitchFamily="34" charset="0"/>
              </a:rPr>
              <a:t>58k</a:t>
            </a:r>
            <a:r>
              <a:rPr lang="fr-FR" sz="1000" dirty="0">
                <a:latin typeface="Helvetica" pitchFamily="34" charset="0"/>
              </a:rPr>
              <a:t>€ </a:t>
            </a:r>
          </a:p>
        </p:txBody>
      </p:sp>
      <p:sp>
        <p:nvSpPr>
          <p:cNvPr id="16394" name="ZoneTexte 2"/>
          <p:cNvSpPr txBox="1">
            <a:spLocks noChangeArrowheads="1"/>
          </p:cNvSpPr>
          <p:nvPr/>
        </p:nvSpPr>
        <p:spPr bwMode="auto">
          <a:xfrm>
            <a:off x="231820" y="1718229"/>
            <a:ext cx="6413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fr-FR" b="1" dirty="0" smtClean="0">
                <a:latin typeface="Helvetica" pitchFamily="34" charset="0"/>
              </a:rPr>
              <a:t>Développer les compétences de nos vendeurs en rayons traditionnels par la mise en place d’un dispositif multimodal renforçant la performance en situation de travail</a:t>
            </a:r>
            <a:endParaRPr lang="fr-FR" b="1" dirty="0">
              <a:latin typeface="Helvetica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3322320" y="2324100"/>
            <a:ext cx="0" cy="1205730"/>
          </a:xfrm>
          <a:prstGeom prst="line">
            <a:avLst/>
          </a:prstGeom>
          <a:ln>
            <a:solidFill>
              <a:srgbClr val="00669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02" b="-780"/>
          <a:stretch/>
        </p:blipFill>
        <p:spPr>
          <a:xfrm>
            <a:off x="4228780" y="191900"/>
            <a:ext cx="2487299" cy="42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89368" y="2983129"/>
            <a:ext cx="8093078" cy="4558864"/>
          </a:xfrm>
          <a:prstGeom prst="rect">
            <a:avLst/>
          </a:prstGeom>
        </p:spPr>
      </p:pic>
      <p:sp>
        <p:nvSpPr>
          <p:cNvPr id="17411" name="ZoneTexte 4"/>
          <p:cNvSpPr txBox="1">
            <a:spLocks noChangeArrowheads="1"/>
          </p:cNvSpPr>
          <p:nvPr/>
        </p:nvSpPr>
        <p:spPr bwMode="auto">
          <a:xfrm>
            <a:off x="1893888" y="746760"/>
            <a:ext cx="3092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fr-FR" sz="1600" b="1" dirty="0">
                <a:latin typeface="Helvetica" pitchFamily="34" charset="0"/>
              </a:rPr>
              <a:t>Le dispositif de formation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02" b="-780"/>
          <a:stretch/>
        </p:blipFill>
        <p:spPr>
          <a:xfrm>
            <a:off x="4228780" y="191900"/>
            <a:ext cx="2487299" cy="42532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8518" y="4591940"/>
            <a:ext cx="8084886" cy="133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907565" y="5031729"/>
            <a:ext cx="809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En amont, formation et accompagnement des </a:t>
            </a:r>
            <a:r>
              <a:rPr lang="fr-FR" b="1" dirty="0"/>
              <a:t>27 Moniteurs Métiers en les rendant </a:t>
            </a:r>
            <a:r>
              <a:rPr lang="fr-FR" b="1" u="sng" dirty="0"/>
              <a:t>acteurs du changement </a:t>
            </a:r>
            <a:r>
              <a:rPr lang="fr-FR" b="1" dirty="0"/>
              <a:t>qu’ils porteront sur les thèmes de la connaissance produits et de la relation </a:t>
            </a:r>
            <a:r>
              <a:rPr lang="fr-FR" b="1" dirty="0" smtClean="0"/>
              <a:t>client :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136"/>
          <p:cNvSpPr txBox="1">
            <a:spLocks noChangeArrowheads="1"/>
          </p:cNvSpPr>
          <p:nvPr/>
        </p:nvSpPr>
        <p:spPr bwMode="auto">
          <a:xfrm>
            <a:off x="317500" y="5826658"/>
            <a:ext cx="616267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6632" indent="-126632" algn="ctr" defTabSz="911813">
              <a:spcAft>
                <a:spcPts val="600"/>
              </a:spcAft>
              <a:buClr>
                <a:srgbClr val="FF954D"/>
              </a:buClr>
              <a:defRPr/>
            </a:pP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Perspectives - mises à jour :</a:t>
            </a:r>
          </a:p>
          <a:p>
            <a:pPr marL="126632" indent="-126632" algn="ctr" defTabSz="911813">
              <a:buClr>
                <a:srgbClr val="FF954D"/>
              </a:buClr>
              <a:defRPr/>
            </a:pPr>
            <a:endParaRPr lang="fr-FR" sz="200" b="1" dirty="0">
              <a:solidFill>
                <a:srgbClr val="FF6600"/>
              </a:solidFill>
              <a:latin typeface="Helvetica" pitchFamily="34" charset="0"/>
            </a:endParaRPr>
          </a:p>
          <a:p>
            <a:pPr marL="177800" indent="-177800" defTabSz="911813"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Les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évaluations et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feedbacks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nous ont permis de : 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Rajouter/mettre à jour des fiches produits quand c’était nécessaire : le rythme d’actualisation est aujourd’hui de 2 nouvelles fiches ajoutées par rayon et par mois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Ajuster le contenu théorique sur les journées relation client et ajuster les jeux de rôles </a:t>
            </a: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clients/vendeur</a:t>
            </a:r>
          </a:p>
          <a:p>
            <a:pPr marL="177800" lvl="1" indent="-177800" defTabSz="911813"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Les prochaines évolutions du dispositif :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Concernant la connaissance </a:t>
            </a: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produits </a:t>
            </a: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: la base de donnée est mise à jour </a:t>
            </a: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régulièrement et systématiquement en lien avec les opérations commerciales en magasin</a:t>
            </a:r>
            <a:endParaRPr lang="fr-FR" sz="9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Concernant la relation client : un niveau 2 avec encore plus d’entraînement en situation de travail est </a:t>
            </a: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envisagé</a:t>
            </a:r>
            <a:endParaRPr lang="fr-FR" sz="9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54" name="Arrondir un rectangle avec un coin diagonal 53"/>
          <p:cNvSpPr/>
          <p:nvPr/>
        </p:nvSpPr>
        <p:spPr>
          <a:xfrm>
            <a:off x="304800" y="1187450"/>
            <a:ext cx="6286500" cy="1870504"/>
          </a:xfrm>
          <a:prstGeom prst="round2DiagRect">
            <a:avLst/>
          </a:prstGeom>
          <a:noFill/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78" tIns="45592" rIns="91178" bIns="45592" anchor="ctr"/>
          <a:lstStyle/>
          <a:p>
            <a:pPr algn="ctr" defTabSz="911813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1" name="Arrondir un rectangle avec un coin diagonal 50"/>
          <p:cNvSpPr/>
          <p:nvPr/>
        </p:nvSpPr>
        <p:spPr>
          <a:xfrm>
            <a:off x="285750" y="3139766"/>
            <a:ext cx="6315075" cy="2544275"/>
          </a:xfrm>
          <a:prstGeom prst="round2DiagRect">
            <a:avLst/>
          </a:prstGeom>
          <a:noFill/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78" tIns="45592" rIns="91178" bIns="45592" anchor="ctr"/>
          <a:lstStyle/>
          <a:p>
            <a:pPr algn="ctr" defTabSz="911813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2" name="Arrondir un rectangle avec un coin diagonal 51"/>
          <p:cNvSpPr/>
          <p:nvPr/>
        </p:nvSpPr>
        <p:spPr>
          <a:xfrm>
            <a:off x="298450" y="8550275"/>
            <a:ext cx="6257925" cy="56991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78" tIns="45592" rIns="91178" bIns="45592" anchor="ctr"/>
          <a:lstStyle/>
          <a:p>
            <a:pPr defTabSz="911813" eaLnBrk="0" hangingPunct="0">
              <a:spcAft>
                <a:spcPts val="200"/>
              </a:spcAft>
              <a:defRPr/>
            </a:pP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A noter :</a:t>
            </a:r>
          </a:p>
        </p:txBody>
      </p:sp>
      <p:sp>
        <p:nvSpPr>
          <p:cNvPr id="6151" name="AutoShape 76"/>
          <p:cNvSpPr>
            <a:spLocks noChangeArrowheads="1"/>
          </p:cNvSpPr>
          <p:nvPr/>
        </p:nvSpPr>
        <p:spPr bwMode="auto">
          <a:xfrm>
            <a:off x="260350" y="1106786"/>
            <a:ext cx="6340475" cy="199913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950" tIns="10796" rIns="17950" bIns="10796" anchor="ctr">
            <a:spAutoFit/>
          </a:bodyPr>
          <a:lstStyle/>
          <a:p>
            <a:pPr marL="125413" indent="-125413" algn="ctr" defTabSz="911225">
              <a:spcAft>
                <a:spcPts val="600"/>
              </a:spcAft>
              <a:buClr>
                <a:srgbClr val="FF954D"/>
              </a:buClr>
              <a:defRPr/>
            </a:pP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   Accompagnement </a:t>
            </a:r>
            <a:r>
              <a:rPr lang="fr-FR" b="1" dirty="0" smtClean="0">
                <a:solidFill>
                  <a:srgbClr val="FF6600"/>
                </a:solidFill>
                <a:latin typeface="Helvetica" pitchFamily="34" charset="0"/>
              </a:rPr>
              <a:t>de l’apprenant et </a:t>
            </a:r>
            <a:r>
              <a:rPr lang="fr-FR" b="1" dirty="0">
                <a:solidFill>
                  <a:srgbClr val="FF6600"/>
                </a:solidFill>
                <a:latin typeface="Helvetica" pitchFamily="34" charset="0"/>
              </a:rPr>
              <a:t>dispositif de communication :</a:t>
            </a:r>
            <a:r>
              <a:rPr lang="fr-FR" sz="10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 </a:t>
            </a:r>
          </a:p>
          <a:p>
            <a:pPr marL="125413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Accompagnement </a:t>
            </a:r>
            <a:r>
              <a:rPr lang="fr-FR" sz="900" b="1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de l’apprenant : </a:t>
            </a:r>
            <a:endParaRPr lang="fr-FR" sz="900" b="1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Base de données évolutive : fiches produits imprimables et accessibles de partout y compris en situation de </a:t>
            </a: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travail via le site </a:t>
            </a:r>
            <a:r>
              <a:rPr lang="fr-FR" sz="900" i="1" u="sng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www.connaissanceproduits.co</a:t>
            </a: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m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27 Moniteurs Métier, experts nationaux qui accompagnent et testent les collaborateurs sur leur lieu de travail</a:t>
            </a:r>
            <a:endParaRPr lang="fr-FR" sz="9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  <a:p>
            <a:pPr marL="125413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Dispositif </a:t>
            </a:r>
            <a:r>
              <a:rPr lang="fr-FR" sz="900" b="1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de </a:t>
            </a:r>
            <a:r>
              <a:rPr lang="fr-FR" sz="900" b="1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communication dynamique </a:t>
            </a:r>
            <a:r>
              <a:rPr lang="fr-FR" sz="900" b="1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: 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Présentation du dispositif à l’ensemble des Directeurs Magasin, puis aux collaborateurs dans le cadre du plan de formation 2014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Communication mail à l’ensemble de la Direction des ventes suite au lancement des premiers e-learning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Article dans notre magasin interne (MAG)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Journée Académie Monoprix avec les « Pro du Frais » sur l’utilisation de connaissanceproduits.com</a:t>
            </a:r>
          </a:p>
          <a:p>
            <a:pPr marL="358775" lvl="1" indent="-125413" defTabSz="911225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Article sur connaissanceproduits.com publié dans l’intranet</a:t>
            </a:r>
            <a:endParaRPr lang="fr-FR" sz="900" dirty="0">
              <a:solidFill>
                <a:srgbClr val="000000"/>
              </a:solidFill>
              <a:latin typeface="Helvetica" pitchFamily="34" charset="0"/>
              <a:cs typeface="Arial" charset="0"/>
            </a:endParaRPr>
          </a:p>
        </p:txBody>
      </p:sp>
      <p:sp>
        <p:nvSpPr>
          <p:cNvPr id="57" name="Arrondir un rectangle avec un coin diagonal 56"/>
          <p:cNvSpPr/>
          <p:nvPr/>
        </p:nvSpPr>
        <p:spPr>
          <a:xfrm>
            <a:off x="258763" y="5767920"/>
            <a:ext cx="6315075" cy="1523999"/>
          </a:xfrm>
          <a:prstGeom prst="round2DiagRect">
            <a:avLst/>
          </a:prstGeom>
          <a:noFill/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78" tIns="45592" rIns="91178" bIns="45592" anchor="ctr"/>
          <a:lstStyle/>
          <a:p>
            <a:pPr algn="ctr" defTabSz="911813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08776"/>
              </p:ext>
            </p:extLst>
          </p:nvPr>
        </p:nvGraphicFramePr>
        <p:xfrm>
          <a:off x="285750" y="7348540"/>
          <a:ext cx="6286500" cy="193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382"/>
                <a:gridCol w="768757"/>
                <a:gridCol w="2619361"/>
              </a:tblGrid>
              <a:tr h="38090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Critères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</a:rPr>
                        <a:t>Note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800" dirty="0" smtClean="0">
                          <a:solidFill>
                            <a:schemeClr val="tx1"/>
                          </a:solidFill>
                        </a:rPr>
                        <a:t>(de 0 à 4)</a:t>
                      </a:r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Commentaires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/>
                </a:tc>
              </a:tr>
              <a:tr h="472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Innovation technologique et pédagogique</a:t>
                      </a:r>
                      <a:endParaRPr kumimoji="0" lang="fr-FR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34" charset="0"/>
                        <a:ea typeface="Calibri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nombre de modalités différentes utilisées,</a:t>
                      </a:r>
                      <a:endParaRPr kumimoji="0" lang="fr-FR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34" charset="0"/>
                        <a:ea typeface="Calibri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pertinence du choix des modalités, …</a:t>
                      </a:r>
                      <a:endParaRPr lang="fr-FR" sz="800" dirty="0">
                        <a:latin typeface="Helvetica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Helvetica" pitchFamily="34" charset="0"/>
                        </a:rPr>
                        <a:t>/4</a:t>
                      </a:r>
                      <a:endParaRPr lang="fr-FR" sz="900" dirty="0">
                        <a:latin typeface="Helvetica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700" dirty="0"/>
                    </a:p>
                  </a:txBody>
                  <a:tcPr marT="45718" marB="45718"/>
                </a:tc>
              </a:tr>
              <a:tr h="489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Efficacité</a:t>
                      </a:r>
                      <a:endParaRPr kumimoji="0" lang="fr-FR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34" charset="0"/>
                        <a:ea typeface="Calibri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mise en œuvre et résultats,</a:t>
                      </a:r>
                      <a:endParaRPr kumimoji="0" lang="fr-FR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34" charset="0"/>
                        <a:ea typeface="Calibri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efficacité pédagogique du dispositif, …</a:t>
                      </a:r>
                      <a:endParaRPr lang="fr-FR" sz="800" dirty="0">
                        <a:latin typeface="Helvetica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Helvetica" pitchFamily="34" charset="0"/>
                        </a:rPr>
                        <a:t>/4</a:t>
                      </a:r>
                      <a:endParaRPr lang="fr-FR" sz="900" dirty="0">
                        <a:latin typeface="Helvetica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700" dirty="0"/>
                    </a:p>
                  </a:txBody>
                  <a:tcPr marT="45718" marB="45718"/>
                </a:tc>
              </a:tr>
              <a:tr h="594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Facilité de déploiement</a:t>
                      </a:r>
                      <a:endParaRPr kumimoji="0" lang="fr-FR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34" charset="0"/>
                        <a:ea typeface="Calibri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accessibilité pour les apprenants,</a:t>
                      </a:r>
                      <a:endParaRPr kumimoji="0" lang="fr-FR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34" charset="0"/>
                        <a:ea typeface="Calibri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34" charset="0"/>
                          <a:ea typeface="Calibri"/>
                          <a:cs typeface="+mn-cs"/>
                        </a:rPr>
                        <a:t>dispositif de communication et d’accompagnement du projet, …</a:t>
                      </a:r>
                      <a:endParaRPr lang="fr-FR" sz="800" dirty="0">
                        <a:latin typeface="Helvetica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latin typeface="Helvetica" pitchFamily="34" charset="0"/>
                        </a:rPr>
                        <a:t>/4</a:t>
                      </a:r>
                      <a:endParaRPr lang="fr-FR" sz="900" dirty="0">
                        <a:latin typeface="Helvetica" pitchFamily="34" charset="0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700" dirty="0"/>
                    </a:p>
                  </a:txBody>
                  <a:tcPr marT="45718" marB="45718"/>
                </a:tc>
              </a:tr>
            </a:tbl>
          </a:graphicData>
        </a:graphic>
      </p:graphicFrame>
      <p:sp>
        <p:nvSpPr>
          <p:cNvPr id="15" name="Rectangle 55"/>
          <p:cNvSpPr>
            <a:spLocks noChangeArrowheads="1"/>
          </p:cNvSpPr>
          <p:nvPr/>
        </p:nvSpPr>
        <p:spPr bwMode="auto">
          <a:xfrm>
            <a:off x="258763" y="3165168"/>
            <a:ext cx="6400799" cy="25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78" tIns="45592" rIns="91178" bIns="45592">
            <a:spAutoFit/>
          </a:bodyPr>
          <a:lstStyle/>
          <a:p>
            <a:pPr marL="126632" indent="-126632" algn="ctr" defTabSz="911813" fontAlgn="base">
              <a:spcBef>
                <a:spcPct val="0"/>
              </a:spcBef>
              <a:spcAft>
                <a:spcPts val="0"/>
              </a:spcAft>
              <a:buClr>
                <a:srgbClr val="FF954D"/>
              </a:buClr>
              <a:defRPr/>
            </a:pPr>
            <a:r>
              <a:rPr lang="fr-FR" sz="1200" b="1" dirty="0">
                <a:solidFill>
                  <a:srgbClr val="FF6600"/>
                </a:solidFill>
                <a:latin typeface="Helvetica" pitchFamily="34" charset="0"/>
              </a:rPr>
              <a:t>Suivi et mesure des résultats </a:t>
            </a:r>
            <a:r>
              <a:rPr lang="fr-FR" sz="1200" b="1" dirty="0" smtClean="0">
                <a:solidFill>
                  <a:srgbClr val="FF6600"/>
                </a:solidFill>
                <a:latin typeface="Helvetica" pitchFamily="34" charset="0"/>
              </a:rPr>
              <a:t>:</a:t>
            </a:r>
            <a:endParaRPr lang="fr-FR" sz="700" b="1" dirty="0">
              <a:solidFill>
                <a:srgbClr val="CC3300"/>
              </a:solidFill>
              <a:latin typeface="Helvetica" pitchFamily="34" charset="0"/>
              <a:cs typeface="Arial" charset="0"/>
            </a:endParaRPr>
          </a:p>
          <a:p>
            <a:pPr marL="170946" indent="-170946" defTabSz="911813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3 types d’évaluation :</a:t>
            </a:r>
          </a:p>
          <a:p>
            <a:pPr marL="358775" lvl="1" indent="-125413" defTabSz="911225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En ligne : </a:t>
            </a: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quiz de 10 questions (tirées aléatoirement parmi une trentaine) à la fin du e-learning ; solutions dans les fiches produits </a:t>
            </a:r>
          </a:p>
          <a:p>
            <a:pPr marL="358775" lvl="1" indent="-125413" defTabSz="911225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En formation présentielle : </a:t>
            </a: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à travers des jeux de rôle de mise en situation vendeur/client</a:t>
            </a:r>
          </a:p>
          <a:p>
            <a:pPr marL="358775" lvl="1" indent="-125413" defTabSz="911225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« On the job » </a:t>
            </a: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par les Moniteurs Métiers lors de leurs visites en magasin</a:t>
            </a:r>
          </a:p>
          <a:p>
            <a:pPr marL="170946" lvl="1" indent="-170946" defTabSz="911813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Un </a:t>
            </a:r>
            <a:r>
              <a:rPr lang="fr-FR" sz="9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reporting mensuel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sur les informations relatives aux e-learning (modules validés et score par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magasin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et par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collaborateur)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est mis à disposition des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magasins</a:t>
            </a:r>
          </a:p>
          <a:p>
            <a:pPr marL="170946" lvl="1" indent="-170946" defTabSz="911813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b="1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Mesure de </a:t>
            </a:r>
            <a:r>
              <a:rPr lang="fr-FR" sz="900" b="1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la satisfaction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des collaborateurs à des moments clés :</a:t>
            </a:r>
          </a:p>
          <a:p>
            <a:pPr marL="358775" lvl="1" indent="-125413" defTabSz="911225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« A chaud », à travers </a:t>
            </a: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les </a:t>
            </a: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feuilles d’évaluations des formations relation client</a:t>
            </a:r>
          </a:p>
          <a:p>
            <a:pPr marL="358775" lvl="1" indent="-125413" defTabSz="911225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Lors du passage en magasin des Moniteurs Métiers</a:t>
            </a:r>
          </a:p>
          <a:p>
            <a:pPr marL="358775" lvl="1" indent="-125413" defTabSz="911225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« A froid » à travers des appels téléphoniques en Magasin après la réalisation des premiers </a:t>
            </a:r>
            <a:r>
              <a:rPr lang="fr-FR" sz="900" dirty="0" err="1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e-learnings</a:t>
            </a:r>
            <a:r>
              <a:rPr lang="fr-FR" sz="900" dirty="0" smtClean="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, suite aux retours d’expérience des Moniteurs Métiers après l’animation des formations pilotes et suite aux actions de communication grâce à l’analyse du trafic du site conaissanceproduits.com</a:t>
            </a:r>
          </a:p>
          <a:p>
            <a:pPr marL="170946" lvl="1" indent="-170946" defTabSz="911813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Des centaines de collaborateurs touchés dès le premier mois : 458 modules connaissances produits validés entre le 15 janvier et le 15 février, 195 stagiaires à la relation client validés</a:t>
            </a:r>
          </a:p>
          <a:p>
            <a:pPr marL="170946" lvl="1" indent="-170946" defTabSz="911813"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Les </a:t>
            </a:r>
            <a:r>
              <a:rPr lang="fr-FR" sz="900" dirty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demandes de formation 2015 aux formations à la relation client ont augmenté de 57% par rapport à </a:t>
            </a:r>
            <a:r>
              <a:rPr lang="fr-FR" sz="900" dirty="0" smtClean="0">
                <a:solidFill>
                  <a:prstClr val="black"/>
                </a:solidFill>
                <a:latin typeface="Helvetica" pitchFamily="34" charset="0"/>
                <a:cs typeface="Arial" charset="0"/>
              </a:rPr>
              <a:t>2014</a:t>
            </a:r>
            <a:endParaRPr lang="fr-FR" sz="900" dirty="0">
              <a:solidFill>
                <a:prstClr val="black"/>
              </a:solidFill>
              <a:latin typeface="Helvetica" pitchFamily="34" charset="0"/>
              <a:cs typeface="Arial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02" b="-780"/>
          <a:stretch/>
        </p:blipFill>
        <p:spPr>
          <a:xfrm>
            <a:off x="4228780" y="191900"/>
            <a:ext cx="2487299" cy="42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18968</TotalTime>
  <Words>821</Words>
  <Application>Microsoft Office PowerPoint</Application>
  <PresentationFormat>Format A4 (210 x 297 mm)</PresentationFormat>
  <Paragraphs>82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Calibri</vt:lpstr>
      <vt:lpstr>Century Gothic</vt:lpstr>
      <vt:lpstr>Helvetica</vt:lpstr>
      <vt:lpstr>Symbol</vt:lpstr>
      <vt:lpstr>Times New Roman</vt:lpstr>
      <vt:lpstr>Wingdings</vt:lpstr>
      <vt:lpstr>Conception personnalisée</vt:lpstr>
      <vt:lpstr>1_Conception personnalisée</vt:lpstr>
      <vt:lpstr>« Chaque relation client est unique. Ça tombe bien, vous aussi » </vt:lpstr>
      <vt:lpstr>Présentation PowerPoint</vt:lpstr>
      <vt:lpstr>Présentation PowerPoint</vt:lpstr>
    </vt:vector>
  </TitlesOfParts>
  <Company>GROUPE CEGOS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CEGOS-France</dc:creator>
  <cp:lastModifiedBy>BONJOUR.Catherine</cp:lastModifiedBy>
  <cp:revision>1154</cp:revision>
  <cp:lastPrinted>2014-03-20T10:02:46Z</cp:lastPrinted>
  <dcterms:created xsi:type="dcterms:W3CDTF">2003-07-02T15:23:14Z</dcterms:created>
  <dcterms:modified xsi:type="dcterms:W3CDTF">2015-05-21T08:11:30Z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Doc">
    <vt:lpwstr/>
  </property>
  <property fmtid="{D5CDD505-2E9C-101B-9397-08002B2CF9AE}" pid="3" name="DateCreation">
    <vt:lpwstr>2006-09-01T00:00:00Z</vt:lpwstr>
  </property>
  <property fmtid="{D5CDD505-2E9C-101B-9397-08002B2CF9AE}" pid="4" name="Langue">
    <vt:lpwstr/>
  </property>
  <property fmtid="{D5CDD505-2E9C-101B-9397-08002B2CF9AE}" pid="5" name="Edition">
    <vt:lpwstr>2009</vt:lpwstr>
  </property>
  <property fmtid="{D5CDD505-2E9C-101B-9397-08002B2CF9AE}" pid="6" name="ContentType">
    <vt:lpwstr>Documents Cegos</vt:lpwstr>
  </property>
  <property fmtid="{D5CDD505-2E9C-101B-9397-08002B2CF9AE}" pid="7" name="Catégorie">
    <vt:lpwstr>E-learning &amp; KM</vt:lpwstr>
  </property>
</Properties>
</file>